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9" r:id="rId3"/>
    <p:sldId id="264" r:id="rId4"/>
    <p:sldId id="265" r:id="rId5"/>
    <p:sldId id="261" r:id="rId6"/>
    <p:sldId id="257" r:id="rId7"/>
    <p:sldId id="258" r:id="rId8"/>
    <p:sldId id="259" r:id="rId9"/>
    <p:sldId id="263" r:id="rId10"/>
    <p:sldId id="266" r:id="rId11"/>
    <p:sldId id="268" r:id="rId12"/>
    <p:sldId id="260" r:id="rId13"/>
    <p:sldId id="267" r:id="rId14"/>
    <p:sldId id="262" r:id="rId1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c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xão rect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Marcador de Posição d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19" name="Marcador de Posição do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c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xão rect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c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xão rect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Marcador de Posição do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0" name="Marcador de Posição do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5BA66DA-506E-4514-A27B-D0CDA19C5CF8}" type="datetimeFigureOut">
              <a:rPr lang="pt-PT" smtClean="0"/>
              <a:pPr/>
              <a:t>02-12-2008</a:t>
            </a:fld>
            <a:endParaRPr lang="pt-PT"/>
          </a:p>
        </p:txBody>
      </p:sp>
      <p:sp>
        <p:nvSpPr>
          <p:cNvPr id="22" name="Marcador de Posição do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PT"/>
          </a:p>
        </p:txBody>
      </p:sp>
      <p:sp>
        <p:nvSpPr>
          <p:cNvPr id="18" name="Marcador de Posição do Número do Diapositivo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225623-D11E-4A0A-AD5C-64EBA3BF560D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Carla\Desktop\educa&#231;&#227;o%20sexual\Aids.mpe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Carla\Desktop\educa&#231;&#227;o%20sexual\testamento.mpeg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Carla\Desktop\educa&#231;&#227;o%20sexual\gravidez%20adolesc&#234;ncia.wmv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jeffarts.files.wordpress.com/2007/12/pilula.gif" TargetMode="External"/><Relationship Id="rId3" Type="http://schemas.openxmlformats.org/officeDocument/2006/relationships/hyperlink" Target="http://www.brasilescola.com/upload/e/diafragma(1).jpg" TargetMode="External"/><Relationship Id="rId7" Type="http://schemas.openxmlformats.org/officeDocument/2006/relationships/image" Target="../media/image1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hyperlink" Target="http://images.google.pt/imgres?imgurl=http://www.eb1-fogueteiro-n4.rcts.pt/PAGANTIGAPGAMA/disciplinas/gazeta/2002-junho/contraceptivos/44espermicida.jpg&amp;imgrefurl=http://www.eb1-fogueteiro-n4.rcts.pt/PAGANTIGAPGAMA/disciplinas/gazeta/2002-junho/contraceptivos/barreira.html&amp;usg=__NzAhPpwMIoesBVvB6nMrfCHqvgk=&amp;h=260&amp;w=225&amp;sz=6&amp;hl=pt-PT&amp;start=2&amp;um=1&amp;tbnid=r0Sme1z1kH7EtM:&amp;tbnh=112&amp;tbnw=97&amp;prev=/images?q=espermicidas&amp;um=1&amp;hl=pt-PT" TargetMode="External"/><Relationship Id="rId4" Type="http://schemas.openxmlformats.org/officeDocument/2006/relationships/image" Target="../media/image12.jpeg"/><Relationship Id="rId9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 idx="4294967295"/>
          </p:nvPr>
        </p:nvSpPr>
        <p:spPr>
          <a:xfrm>
            <a:off x="214282" y="1346210"/>
            <a:ext cx="6715172" cy="3511550"/>
          </a:xfrm>
        </p:spPr>
        <p:txBody>
          <a:bodyPr>
            <a:noAutofit/>
          </a:bodyPr>
          <a:lstStyle/>
          <a:p>
            <a:pPr algn="ctr"/>
            <a:r>
              <a:rPr lang="pt-PT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 adolescência e a sexualidade</a:t>
            </a:r>
            <a:endParaRPr lang="pt-PT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14340" name="Picture 4" descr="http://ante-et-post.weblog.com.pt/image00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1172600">
            <a:off x="6775060" y="1521411"/>
            <a:ext cx="2064981" cy="3090853"/>
          </a:xfrm>
          <a:prstGeom prst="rect">
            <a:avLst/>
          </a:prstGeom>
          <a:noFill/>
        </p:spPr>
      </p:pic>
      <p:pic>
        <p:nvPicPr>
          <p:cNvPr id="5" name="Imagem 4" descr="sexualidad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8" y="121893"/>
            <a:ext cx="2643174" cy="21640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A SIDA mata milhares de pessoas em todo o mundo…</a:t>
            </a:r>
            <a:endParaRPr lang="pt-PT" dirty="0"/>
          </a:p>
        </p:txBody>
      </p:sp>
      <p:pic>
        <p:nvPicPr>
          <p:cNvPr id="6" name="Aids.mpe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43000" y="1357298"/>
            <a:ext cx="6858000" cy="548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487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testamento.mpe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1472" y="0"/>
            <a:ext cx="8536808" cy="68294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332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 dirty="0" smtClean="0"/>
              <a:t>Gravidez indesejada          interrupção de muitos projectos. </a:t>
            </a:r>
          </a:p>
          <a:p>
            <a:endParaRPr lang="pt-PT" dirty="0" smtClean="0"/>
          </a:p>
          <a:p>
            <a:pPr>
              <a:buNone/>
            </a:pPr>
            <a:r>
              <a:rPr lang="pt-PT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a criança </a:t>
            </a:r>
          </a:p>
          <a:p>
            <a:r>
              <a:rPr lang="pt-PT" dirty="0" smtClean="0"/>
              <a:t> habitualmente um ambiente pouco estimulante</a:t>
            </a:r>
          </a:p>
          <a:p>
            <a:r>
              <a:rPr lang="pt-PT" dirty="0" smtClean="0"/>
              <a:t>possíveis condições de saúde deficitárias,</a:t>
            </a:r>
          </a:p>
          <a:p>
            <a:r>
              <a:rPr lang="pt-PT" dirty="0" smtClean="0"/>
              <a:t>problemas de comportamento </a:t>
            </a:r>
          </a:p>
          <a:p>
            <a:r>
              <a:rPr lang="pt-PT" dirty="0" smtClean="0"/>
              <a:t> probabilidade de ser também, no futuro, uma mãe adolescente. 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Gravidez na adolescência</a:t>
            </a:r>
            <a:endParaRPr lang="pt-PT" dirty="0"/>
          </a:p>
        </p:txBody>
      </p:sp>
      <p:sp>
        <p:nvSpPr>
          <p:cNvPr id="4" name="Seta para a direita 3"/>
          <p:cNvSpPr/>
          <p:nvPr/>
        </p:nvSpPr>
        <p:spPr>
          <a:xfrm>
            <a:off x="4429124" y="1571612"/>
            <a:ext cx="78581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gravidez adolescência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488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Métodos contraceptivos </a:t>
            </a:r>
            <a:endParaRPr lang="pt-PT" dirty="0"/>
          </a:p>
        </p:txBody>
      </p:sp>
      <p:sp>
        <p:nvSpPr>
          <p:cNvPr id="9" name="CaixaDeTexto 8"/>
          <p:cNvSpPr txBox="1"/>
          <p:nvPr/>
        </p:nvSpPr>
        <p:spPr>
          <a:xfrm>
            <a:off x="571472" y="1428736"/>
            <a:ext cx="6429420" cy="184665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pt-PT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Barreiras mecânicas: </a:t>
            </a:r>
            <a:r>
              <a:rPr lang="pt-PT" dirty="0" smtClean="0"/>
              <a:t>Impedem </a:t>
            </a:r>
            <a:r>
              <a:rPr lang="pt-PT" dirty="0"/>
              <a:t>o encontro entre o espermatozóide e o óvulo</a:t>
            </a:r>
            <a:r>
              <a:rPr lang="pt-PT" dirty="0" smtClean="0"/>
              <a:t>.</a:t>
            </a:r>
          </a:p>
          <a:p>
            <a:r>
              <a:rPr lang="pt-PT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Preservativo</a:t>
            </a:r>
          </a:p>
          <a:p>
            <a:r>
              <a:rPr lang="pt-PT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Diafragma</a:t>
            </a: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71472" y="3166118"/>
            <a:ext cx="74295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Barreiras químicas</a:t>
            </a: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dirty="0"/>
              <a:t>Substâncias que matam os espermatozóides</a:t>
            </a:r>
            <a:r>
              <a:rPr lang="pt-PT" dirty="0" smtClean="0"/>
              <a:t>.</a:t>
            </a:r>
          </a:p>
          <a:p>
            <a:r>
              <a:rPr lang="pt-PT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Espermicidas</a:t>
            </a:r>
          </a:p>
          <a:p>
            <a:endParaRPr lang="pt-PT" dirty="0" smtClean="0"/>
          </a:p>
          <a:p>
            <a:endParaRPr lang="pt-PT" dirty="0"/>
          </a:p>
        </p:txBody>
      </p:sp>
      <p:sp>
        <p:nvSpPr>
          <p:cNvPr id="11" name="Rectângulo 10"/>
          <p:cNvSpPr/>
          <p:nvPr/>
        </p:nvSpPr>
        <p:spPr>
          <a:xfrm>
            <a:off x="571472" y="4863124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Contracepção hormonal</a:t>
            </a: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dirty="0"/>
              <a:t>Comprimidos de hormonas </a:t>
            </a:r>
            <a:r>
              <a:rPr lang="pt-PT" dirty="0" smtClean="0"/>
              <a:t>que </a:t>
            </a:r>
            <a:r>
              <a:rPr lang="pt-PT" dirty="0"/>
              <a:t>impedem a </a:t>
            </a:r>
            <a:r>
              <a:rPr lang="pt-PT" dirty="0" smtClean="0"/>
              <a:t>ovulação</a:t>
            </a:r>
          </a:p>
          <a:p>
            <a:r>
              <a:rPr lang="pt-PT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Pílula </a:t>
            </a:r>
            <a:endParaRPr lang="pt-PT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http://www.cm-seixal.pt/NR/rdonlyres/32B4284D-E1F9-4B32-B860-9586DDAE2779/1954/preservativo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1285860"/>
            <a:ext cx="2314578" cy="2314578"/>
          </a:xfrm>
          <a:prstGeom prst="rect">
            <a:avLst/>
          </a:prstGeom>
          <a:noFill/>
        </p:spPr>
      </p:pic>
      <p:pic>
        <p:nvPicPr>
          <p:cNvPr id="5124" name="Picture 4" descr="http://tbn3.google.com/images?q=tbn:cyG7cmGCaiPC8M:http://www.brasilescola.com/upload/e/diafragma(1)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72330" y="2000240"/>
            <a:ext cx="1590679" cy="1263625"/>
          </a:xfrm>
          <a:prstGeom prst="rect">
            <a:avLst/>
          </a:prstGeom>
          <a:noFill/>
        </p:spPr>
      </p:pic>
      <p:pic>
        <p:nvPicPr>
          <p:cNvPr id="5126" name="Picture 6" descr="http://tbn2.google.com/images?q=tbn:r0Sme1z1kH7EtM:http://www.eb1-fogueteiro-n4.rcts.pt/PAGANTIGAPGAMA/disciplinas/gazeta/2002-junho/contraceptivos/44espermicida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84" y="3429000"/>
            <a:ext cx="1428760" cy="1649703"/>
          </a:xfrm>
          <a:prstGeom prst="rect">
            <a:avLst/>
          </a:prstGeom>
          <a:noFill/>
        </p:spPr>
      </p:pic>
      <p:pic>
        <p:nvPicPr>
          <p:cNvPr id="5128" name="Picture 8" descr="Um preservativo feminino.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6" y="2000240"/>
            <a:ext cx="2143125" cy="1143001"/>
          </a:xfrm>
          <a:prstGeom prst="rect">
            <a:avLst/>
          </a:prstGeom>
          <a:noFill/>
        </p:spPr>
      </p:pic>
      <p:pic>
        <p:nvPicPr>
          <p:cNvPr id="5130" name="Picture 10" descr="pilula.gif">
            <a:hlinkClick r:id="rId8" tooltip="pilula.gif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43702" y="5357826"/>
            <a:ext cx="2227358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que é a adolescência?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pt-PT" dirty="0" smtClean="0"/>
              <a:t>Transição entre a infância e a idade adulta</a:t>
            </a:r>
          </a:p>
          <a:p>
            <a:pPr>
              <a:lnSpc>
                <a:spcPct val="150000"/>
              </a:lnSpc>
            </a:pPr>
            <a:r>
              <a:rPr lang="pt-PT" dirty="0" smtClean="0"/>
              <a:t>Etapa essencial da vida que permite amadurecer através de uma série de experiências.</a:t>
            </a:r>
          </a:p>
          <a:p>
            <a:pPr>
              <a:lnSpc>
                <a:spcPct val="150000"/>
              </a:lnSpc>
            </a:pPr>
            <a:r>
              <a:rPr lang="pt-PT" dirty="0" smtClean="0"/>
              <a:t>Transformações físicas, emocionais e sociais.</a:t>
            </a:r>
          </a:p>
          <a:p>
            <a:pPr>
              <a:lnSpc>
                <a:spcPct val="150000"/>
              </a:lnSpc>
            </a:pPr>
            <a:r>
              <a:rPr lang="pt-PT" dirty="0" smtClean="0"/>
              <a:t>Alterações nos corpo e nas relações com os pais e amigos.</a:t>
            </a:r>
            <a:endParaRPr lang="pt-PT" dirty="0"/>
          </a:p>
        </p:txBody>
      </p:sp>
      <p:pic>
        <p:nvPicPr>
          <p:cNvPr id="2050" name="Picture 2" descr="http://www.cjds.com.br/img/aprendi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78" y="214290"/>
            <a:ext cx="2108579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Caracteres sexuais secundários masculinos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481328"/>
            <a:ext cx="7115196" cy="4525963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60000"/>
              </a:lnSpc>
            </a:pPr>
            <a:r>
              <a:rPr lang="pt-PT" dirty="0" smtClean="0"/>
              <a:t>Mudança na voz.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Desenvolvimento corporal por aumento da massa muscular.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Aumento do tamanho do pénis e dos testículos.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Erecções nocturnas.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Aparecimento do acne.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Aparecimento de pêlos nos órgãos genitais, axilas, etc.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Maior secreção da hormona </a:t>
            </a:r>
            <a:r>
              <a:rPr lang="pt-PT" dirty="0" err="1" smtClean="0"/>
              <a:t>testosterona</a:t>
            </a:r>
            <a:endParaRPr lang="pt-PT" dirty="0"/>
          </a:p>
        </p:txBody>
      </p:sp>
      <p:pic>
        <p:nvPicPr>
          <p:cNvPr id="13314" name="Picture 2" descr="http://tracosetrocos.files.wordpress.com/2006/08/menino_blog.jpg"/>
          <p:cNvPicPr>
            <a:picLocks noChangeAspect="1" noChangeArrowheads="1"/>
          </p:cNvPicPr>
          <p:nvPr/>
        </p:nvPicPr>
        <p:blipFill>
          <a:blip r:embed="rId2"/>
          <a:srcRect l="18450" t="9077" r="21330" b="8173"/>
          <a:stretch>
            <a:fillRect/>
          </a:stretch>
        </p:blipFill>
        <p:spPr bwMode="auto">
          <a:xfrm>
            <a:off x="7470342" y="1142984"/>
            <a:ext cx="1459376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1481328"/>
            <a:ext cx="6615130" cy="4525963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60000"/>
              </a:lnSpc>
            </a:pPr>
            <a:r>
              <a:rPr lang="pt-PT" dirty="0" smtClean="0"/>
              <a:t>Alargamento das ancas. Maior acumulação de gordura no tecido adiposo.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Desenvolvimento dos seios e das ancas.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Menstruação mensal.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Aparecimento do acne.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Aparecimento de pêlos nos órgãos genitais, axilas, etc. </a:t>
            </a:r>
          </a:p>
          <a:p>
            <a:pPr lvl="0">
              <a:lnSpc>
                <a:spcPct val="160000"/>
              </a:lnSpc>
            </a:pPr>
            <a:r>
              <a:rPr lang="pt-PT" dirty="0" smtClean="0"/>
              <a:t>Maior produção da hormona </a:t>
            </a:r>
            <a:r>
              <a:rPr lang="pt-PT" dirty="0" err="1" smtClean="0"/>
              <a:t>estrogénio</a:t>
            </a:r>
            <a:r>
              <a:rPr lang="pt-PT" dirty="0" smtClean="0"/>
              <a:t> e </a:t>
            </a:r>
            <a:r>
              <a:rPr lang="pt-PT" dirty="0" err="1" smtClean="0"/>
              <a:t>progesterona</a:t>
            </a:r>
            <a:r>
              <a:rPr lang="pt-PT" dirty="0" smtClean="0"/>
              <a:t>.</a:t>
            </a:r>
            <a:endParaRPr lang="pt-PT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t-PT" dirty="0" smtClean="0"/>
              <a:t>Caracteres sexuais secundários femininos</a:t>
            </a:r>
            <a:endParaRPr lang="pt-PT" dirty="0"/>
          </a:p>
        </p:txBody>
      </p:sp>
      <p:pic>
        <p:nvPicPr>
          <p:cNvPr id="12290" name="Picture 2" descr="http://www.alexkoti.com/imagens/menina_gir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1214422"/>
            <a:ext cx="1763884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mada com seta para a esquerda e para a direita 3"/>
          <p:cNvSpPr/>
          <p:nvPr/>
        </p:nvSpPr>
        <p:spPr>
          <a:xfrm rot="16200000">
            <a:off x="2750332" y="1750209"/>
            <a:ext cx="3143273" cy="2928958"/>
          </a:xfrm>
          <a:prstGeom prst="left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pt-PT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adolescência é uma fase complexa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643174" y="4857760"/>
            <a:ext cx="34290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Novas experiências</a:t>
            </a:r>
            <a:endParaRPr lang="pt-P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00430" y="285728"/>
            <a:ext cx="17859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Novos riscos</a:t>
            </a:r>
            <a:endParaRPr lang="pt-P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sexualidade</a:t>
            </a:r>
            <a:endParaRPr lang="pt-PT" dirty="0"/>
          </a:p>
        </p:txBody>
      </p:sp>
      <p:sp>
        <p:nvSpPr>
          <p:cNvPr id="4" name="Marcador de Posição de Conteúdo 3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pt-PT" dirty="0" smtClean="0"/>
              <a:t> Acompanha-nos desde a infância, sofrendo alterações ao longo do tempo.</a:t>
            </a:r>
          </a:p>
          <a:p>
            <a:pPr>
              <a:buNone/>
            </a:pPr>
            <a:endParaRPr lang="pt-PT" dirty="0" smtClean="0"/>
          </a:p>
          <a:p>
            <a:pPr>
              <a:buFont typeface="Wingdings" pitchFamily="2" charset="2"/>
              <a:buChar char="q"/>
            </a:pPr>
            <a:r>
              <a:rPr lang="pt-PT" dirty="0" smtClean="0"/>
              <a:t>A adolescência tem características diferentes de todas as outras fases </a:t>
            </a:r>
            <a:endParaRPr lang="pt-PT" dirty="0"/>
          </a:p>
        </p:txBody>
      </p:sp>
      <p:pic>
        <p:nvPicPr>
          <p:cNvPr id="5" name="Imagem 4" descr="INFANCIA_ADOLESCENC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0213" y="3967184"/>
            <a:ext cx="3219881" cy="267652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PT" dirty="0" smtClean="0"/>
              <a:t>Há algumas décadas atrás, temas como a sexualidade, eram assunto tabu</a:t>
            </a:r>
          </a:p>
          <a:p>
            <a:pPr algn="just">
              <a:lnSpc>
                <a:spcPct val="170000"/>
              </a:lnSpc>
            </a:pPr>
            <a:r>
              <a:rPr lang="pt-PT" dirty="0" smtClean="0"/>
              <a:t> </a:t>
            </a:r>
            <a:r>
              <a:rPr lang="pt-PT" b="1" dirty="0" smtClean="0">
                <a:solidFill>
                  <a:srgbClr val="FF0000"/>
                </a:solidFill>
              </a:rPr>
              <a:t>Actualmente</a:t>
            </a:r>
            <a:r>
              <a:rPr lang="pt-PT" dirty="0" smtClean="0"/>
              <a:t> há muita informação, nomeadamente sobre os riscos do sexo não protegido. </a:t>
            </a:r>
            <a:r>
              <a:rPr lang="pt-PT" b="1" dirty="0" smtClean="0">
                <a:solidFill>
                  <a:srgbClr val="FF0000"/>
                </a:solidFill>
              </a:rPr>
              <a:t>Mas, mesmo assim:</a:t>
            </a:r>
          </a:p>
          <a:p>
            <a:pPr algn="just">
              <a:lnSpc>
                <a:spcPct val="170000"/>
              </a:lnSpc>
            </a:pPr>
            <a:r>
              <a:rPr lang="pt-PT" dirty="0" smtClean="0"/>
              <a:t> muitos adolescentes iniciam a vida sexual demasiado cedo, </a:t>
            </a:r>
          </a:p>
          <a:p>
            <a:pPr algn="just">
              <a:lnSpc>
                <a:spcPct val="170000"/>
              </a:lnSpc>
            </a:pPr>
            <a:r>
              <a:rPr lang="pt-PT" dirty="0" smtClean="0"/>
              <a:t>não utilizam o preservativo, </a:t>
            </a:r>
          </a:p>
          <a:p>
            <a:pPr algn="just">
              <a:lnSpc>
                <a:spcPct val="170000"/>
              </a:lnSpc>
            </a:pPr>
            <a:r>
              <a:rPr lang="pt-PT" dirty="0" smtClean="0"/>
              <a:t>engravidam</a:t>
            </a:r>
          </a:p>
          <a:p>
            <a:pPr algn="just">
              <a:lnSpc>
                <a:spcPct val="170000"/>
              </a:lnSpc>
            </a:pPr>
            <a:r>
              <a:rPr lang="pt-PT" dirty="0" smtClean="0"/>
              <a:t>contraem doenças sexualmente transmissíveis</a:t>
            </a:r>
            <a:br>
              <a:rPr lang="pt-PT" dirty="0" smtClean="0"/>
            </a:br>
            <a:endParaRPr lang="pt-P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142876" y="929321"/>
          <a:ext cx="8929718" cy="5714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6737"/>
                <a:gridCol w="2571395"/>
                <a:gridCol w="2415552"/>
                <a:gridCol w="2696034"/>
              </a:tblGrid>
              <a:tr h="353373">
                <a:tc>
                  <a:txBody>
                    <a:bodyPr/>
                    <a:lstStyle/>
                    <a:p>
                      <a:r>
                        <a:rPr lang="pt-PT" dirty="0" smtClean="0"/>
                        <a:t>Doença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sintomas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Transmissão 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dirty="0" smtClean="0"/>
                        <a:t>prognóstico</a:t>
                      </a:r>
                      <a:endParaRPr lang="pt-PT" dirty="0"/>
                    </a:p>
                  </a:txBody>
                  <a:tcPr/>
                </a:tc>
              </a:tr>
              <a:tr h="1234056">
                <a:tc>
                  <a:txBody>
                    <a:bodyPr/>
                    <a:lstStyle/>
                    <a:p>
                      <a:r>
                        <a:rPr lang="pt-PT" sz="1600" b="1" dirty="0"/>
                        <a:t>Gonorreia</a:t>
                      </a:r>
                      <a:endParaRPr lang="pt-PT" sz="1600" dirty="0"/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Inflamação do colo do útero, transtornos menstruais, </a:t>
                      </a:r>
                      <a:r>
                        <a:rPr lang="pt-PT" sz="1500" dirty="0" err="1"/>
                        <a:t>uretrite</a:t>
                      </a:r>
                      <a:r>
                        <a:rPr lang="pt-PT" sz="1500" dirty="0"/>
                        <a:t> no homem, secreção amarelada.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Contacto sexual, roupa interior, toalhas.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b="1" dirty="0"/>
                        <a:t>H</a:t>
                      </a:r>
                      <a:r>
                        <a:rPr lang="pt-PT" sz="1500" dirty="0"/>
                        <a:t>: esterilidade. </a:t>
                      </a:r>
                      <a:r>
                        <a:rPr lang="pt-PT" sz="1500" b="1" dirty="0"/>
                        <a:t>M</a:t>
                      </a:r>
                      <a:r>
                        <a:rPr lang="pt-PT" sz="1500" dirty="0"/>
                        <a:t>: inflamação da pélvis, esterilidade e possível cegueira do </a:t>
                      </a:r>
                      <a:r>
                        <a:rPr lang="pt-PT" sz="1500" dirty="0" err="1"/>
                        <a:t>recém</a:t>
                      </a:r>
                      <a:r>
                        <a:rPr lang="pt-PT" sz="1500" dirty="0"/>
                        <a:t> nascido.</a:t>
                      </a:r>
                    </a:p>
                  </a:txBody>
                  <a:tcPr marL="28575" marR="28575" marT="28575" marB="28575" anchor="ctr"/>
                </a:tc>
              </a:tr>
              <a:tr h="1173317">
                <a:tc>
                  <a:txBody>
                    <a:bodyPr/>
                    <a:lstStyle/>
                    <a:p>
                      <a:r>
                        <a:rPr lang="pt-PT" sz="1600" b="1" dirty="0"/>
                        <a:t>Sífilis</a:t>
                      </a:r>
                      <a:endParaRPr lang="pt-PT" sz="1600" dirty="0"/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Inicialmente </a:t>
                      </a:r>
                      <a:r>
                        <a:rPr lang="pt-PT" sz="1500" dirty="0" smtClean="0"/>
                        <a:t>feridas </a:t>
                      </a:r>
                      <a:r>
                        <a:rPr lang="pt-PT" sz="1500" dirty="0"/>
                        <a:t>genitais que não curam. Posteriormente lesões na pele e mucosas.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Contacto sexual, via </a:t>
                      </a:r>
                      <a:r>
                        <a:rPr lang="pt-PT" sz="1500" dirty="0" err="1"/>
                        <a:t>placentária</a:t>
                      </a:r>
                      <a:r>
                        <a:rPr lang="pt-PT" sz="1500" dirty="0"/>
                        <a:t>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Lesões no sistema circulatório e nervoso. Malformação ou morte do recém-nascido.</a:t>
                      </a:r>
                    </a:p>
                  </a:txBody>
                  <a:tcPr marL="28575" marR="28575" marT="28575" marB="28575" anchor="ctr"/>
                </a:tc>
              </a:tr>
              <a:tr h="1017229">
                <a:tc>
                  <a:txBody>
                    <a:bodyPr/>
                    <a:lstStyle/>
                    <a:p>
                      <a:r>
                        <a:rPr lang="pt-PT" sz="1600" b="1" dirty="0"/>
                        <a:t>SIDA</a:t>
                      </a:r>
                      <a:endParaRPr lang="pt-PT" sz="1600" dirty="0"/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Anemia, febre, perda de peso, alterações imunitárias.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Sangue, esperma, secreção vaginal, via placenta, leite materno.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Transmite-se ao feto. Infecções generalizadas e morte.</a:t>
                      </a:r>
                    </a:p>
                  </a:txBody>
                  <a:tcPr marL="28575" marR="28575" marT="28575" marB="28575" anchor="ctr"/>
                </a:tc>
              </a:tr>
              <a:tr h="717789">
                <a:tc>
                  <a:txBody>
                    <a:bodyPr/>
                    <a:lstStyle/>
                    <a:p>
                      <a:r>
                        <a:rPr lang="pt-PT" sz="1600" b="1" dirty="0"/>
                        <a:t>Herpes genital</a:t>
                      </a:r>
                      <a:endParaRPr lang="pt-PT" sz="1600" dirty="0"/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Lesões vesiculares nos órgãos genitais externos.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Contacto sexual.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Pode contagiar o feto. Aumenta o risco de cancro do colo do útero.</a:t>
                      </a:r>
                    </a:p>
                  </a:txBody>
                  <a:tcPr marL="28575" marR="28575" marT="28575" marB="28575" anchor="ctr"/>
                </a:tc>
              </a:tr>
              <a:tr h="1181077">
                <a:tc>
                  <a:txBody>
                    <a:bodyPr/>
                    <a:lstStyle/>
                    <a:p>
                      <a:r>
                        <a:rPr lang="pt-PT" sz="1600" b="1" dirty="0"/>
                        <a:t>Hepatite B</a:t>
                      </a:r>
                      <a:endParaRPr lang="pt-PT" sz="1600" dirty="0"/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Lesões hepáticas, hepatite, cirrose.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Sangue, esperma, secreção vaginal, via placenta, leite materno, saliva.</a:t>
                      </a:r>
                    </a:p>
                  </a:txBody>
                  <a:tcPr marL="28575" marR="28575" marT="28575" marB="28575" anchor="ctr"/>
                </a:tc>
                <a:tc>
                  <a:txBody>
                    <a:bodyPr/>
                    <a:lstStyle/>
                    <a:p>
                      <a:r>
                        <a:rPr lang="pt-PT" sz="1500" dirty="0"/>
                        <a:t>Produz graves problemas no fígado. Pode causar a morte.</a:t>
                      </a:r>
                    </a:p>
                  </a:txBody>
                  <a:tcPr marL="28575" marR="28575" marT="28575" marB="28575" anchor="ctr"/>
                </a:tc>
              </a:tr>
            </a:tbl>
          </a:graphicData>
        </a:graphic>
      </p:graphicFrame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5720" y="-24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Doenças sexualmente transmissíveis</a:t>
            </a:r>
            <a:endParaRPr lang="pt-P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e Conteúdo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215106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/>
              <a:t>As DST desde sempre afectaram a Humanidade, responsáveis por muitas mortes e um factor determinante de doenças crónicas, de infertilidade, impotência.</a:t>
            </a:r>
          </a:p>
          <a:p>
            <a:pPr algn="just">
              <a:buNone/>
            </a:pPr>
            <a:endParaRPr lang="pt-PT" dirty="0" smtClean="0"/>
          </a:p>
          <a:p>
            <a:pPr algn="just"/>
            <a:r>
              <a:rPr lang="pt-PT" dirty="0" smtClean="0"/>
              <a:t>Antigamente era a sífilis que atormentava milhões de seres humanos e era símbolo de doença para toda a vida ou de morte.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 smtClean="0"/>
              <a:t>Hoje em dia, e embora a sífilis continue a causar, a SIDA e a Hepatite B tornaram-se as mais ameaçadoras.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fluência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fluê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fluê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434</TotalTime>
  <Words>561</Words>
  <Application>Microsoft Office PowerPoint</Application>
  <PresentationFormat>Apresentação no Ecrã (4:3)</PresentationFormat>
  <Paragraphs>81</Paragraphs>
  <Slides>14</Slides>
  <Notes>0</Notes>
  <HiddenSlides>0</HiddenSlides>
  <MMClips>3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15" baseType="lpstr">
      <vt:lpstr>Confluência</vt:lpstr>
      <vt:lpstr>A adolescência e a sexualidade</vt:lpstr>
      <vt:lpstr>O que é a adolescência?</vt:lpstr>
      <vt:lpstr>Caracteres sexuais secundários masculinos</vt:lpstr>
      <vt:lpstr>Caracteres sexuais secundários femininos</vt:lpstr>
      <vt:lpstr>Diapositivo 5</vt:lpstr>
      <vt:lpstr>A sexualidade</vt:lpstr>
      <vt:lpstr>Diapositivo 7</vt:lpstr>
      <vt:lpstr>Doenças sexualmente transmissíveis</vt:lpstr>
      <vt:lpstr>Diapositivo 9</vt:lpstr>
      <vt:lpstr>A SIDA mata milhares de pessoas em todo o mundo…</vt:lpstr>
      <vt:lpstr>Diapositivo 11</vt:lpstr>
      <vt:lpstr>Gravidez na adolescência</vt:lpstr>
      <vt:lpstr>Diapositivo 13</vt:lpstr>
      <vt:lpstr>Métodos contraceptivos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adolescência e a sexualidade</dc:title>
  <dc:creator>Carla</dc:creator>
  <cp:lastModifiedBy>Carla</cp:lastModifiedBy>
  <cp:revision>34</cp:revision>
  <dcterms:created xsi:type="dcterms:W3CDTF">2008-12-02T15:52:37Z</dcterms:created>
  <dcterms:modified xsi:type="dcterms:W3CDTF">2008-12-02T23:35:50Z</dcterms:modified>
</cp:coreProperties>
</file>